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2" r:id="rId9"/>
    <p:sldId id="283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4" r:id="rId23"/>
    <p:sldId id="263" r:id="rId24"/>
    <p:sldId id="264" r:id="rId25"/>
    <p:sldId id="265" r:id="rId26"/>
    <p:sldId id="266" r:id="rId27"/>
    <p:sldId id="285" r:id="rId28"/>
    <p:sldId id="280" r:id="rId29"/>
    <p:sldId id="281" r:id="rId30"/>
    <p:sldId id="286" r:id="rId31"/>
    <p:sldId id="27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78"/>
    <p:restoredTop sz="92012"/>
  </p:normalViewPr>
  <p:slideViewPr>
    <p:cSldViewPr snapToGrid="0" snapToObjects="1">
      <p:cViewPr varScale="1">
        <p:scale>
          <a:sx n="110" d="100"/>
          <a:sy n="110" d="100"/>
        </p:scale>
        <p:origin x="184" y="9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10/12/19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10/12/19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10/12/19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10/12/19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10/12/19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10/12/19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10/12/19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10/12/19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10/12/19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10/12/19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10/12/19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10/12/19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://smo.sogang.ac.kr/doc/dy_birth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37273-20B1-D648-949A-16E0645F6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6" y="1694982"/>
            <a:ext cx="9948672" cy="2615121"/>
          </a:xfrm>
        </p:spPr>
        <p:txBody>
          <a:bodyPr/>
          <a:lstStyle/>
          <a:p>
            <a:r>
              <a:rPr lang="en-US" dirty="0"/>
              <a:t>Lunch and </a:t>
            </a:r>
            <a:r>
              <a:rPr lang="en-US" strike="sngStrike" dirty="0"/>
              <a:t>Learn </a:t>
            </a:r>
            <a:r>
              <a:rPr lang="en-US" dirty="0"/>
              <a:t>Remember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68C2A8-CC1D-5F43-8E4D-44AC0F189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5563" y="5140084"/>
            <a:ext cx="10050097" cy="1597047"/>
          </a:xfrm>
        </p:spPr>
        <p:txBody>
          <a:bodyPr>
            <a:normAutofit fontScale="70000" lnSpcReduction="20000"/>
          </a:bodyPr>
          <a:lstStyle/>
          <a:p>
            <a:r>
              <a:rPr lang="en-US" sz="5500" dirty="0"/>
              <a:t>Sometimes you will never know the value of a moment until it becomes a memory.</a:t>
            </a:r>
          </a:p>
          <a:p>
            <a:r>
              <a:rPr lang="en-US" sz="3600" dirty="0"/>
              <a:t>- </a:t>
            </a:r>
            <a:r>
              <a:rPr lang="en-US" sz="2900" dirty="0"/>
              <a:t>Theodor Seuss Geisel 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4825932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F89AC-EDF2-B04F-A46B-37C840552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69322"/>
            <a:ext cx="10058400" cy="860692"/>
          </a:xfrm>
        </p:spPr>
        <p:txBody>
          <a:bodyPr/>
          <a:lstStyle/>
          <a:p>
            <a:r>
              <a:rPr lang="en-US" dirty="0"/>
              <a:t>Principle of optimality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FB5A97-F0BC-0A43-A76D-71423E5CE7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1427218"/>
            <a:ext cx="8520259" cy="4051300"/>
          </a:xfrm>
        </p:spPr>
      </p:pic>
    </p:spTree>
    <p:extLst>
      <p:ext uri="{BB962C8B-B14F-4D97-AF65-F5344CB8AC3E}">
        <p14:creationId xmlns:p14="http://schemas.microsoft.com/office/powerpoint/2010/main" val="410757516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750600-2A1E-8249-B3D0-D0FF2A3A0E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314" y="1090886"/>
            <a:ext cx="9179392" cy="4051300"/>
          </a:xfrm>
        </p:spPr>
      </p:pic>
    </p:spTree>
    <p:extLst>
      <p:ext uri="{BB962C8B-B14F-4D97-AF65-F5344CB8AC3E}">
        <p14:creationId xmlns:p14="http://schemas.microsoft.com/office/powerpoint/2010/main" val="384155788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24C01-DC9D-5B4B-9714-80BBF4323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</a:t>
            </a:r>
            <a:r>
              <a:rPr lang="en-US" dirty="0">
                <a:solidFill>
                  <a:srgbClr val="00B0F0"/>
                </a:solidFill>
              </a:rPr>
              <a:t>f(x) </a:t>
            </a:r>
            <a:r>
              <a:rPr lang="en-US" dirty="0"/>
              <a:t>be the minimum distance to reach </a:t>
            </a:r>
            <a:r>
              <a:rPr lang="en-US" dirty="0">
                <a:solidFill>
                  <a:srgbClr val="00B0F0"/>
                </a:solidFill>
              </a:rPr>
              <a:t>“j” </a:t>
            </a:r>
            <a:r>
              <a:rPr lang="en-US" dirty="0"/>
              <a:t>from a node </a:t>
            </a:r>
            <a:r>
              <a:rPr lang="en-US" dirty="0">
                <a:solidFill>
                  <a:srgbClr val="00B0F0"/>
                </a:solidFill>
              </a:rPr>
              <a:t>“x”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831DAC-9925-454B-832F-6817842C3D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093976"/>
            <a:ext cx="8440863" cy="4051300"/>
          </a:xfrm>
        </p:spPr>
      </p:pic>
    </p:spTree>
    <p:extLst>
      <p:ext uri="{BB962C8B-B14F-4D97-AF65-F5344CB8AC3E}">
        <p14:creationId xmlns:p14="http://schemas.microsoft.com/office/powerpoint/2010/main" val="376054465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F870FD-F562-CF49-96A7-5483ECC67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75" y="881818"/>
            <a:ext cx="10058400" cy="4797502"/>
          </a:xfrm>
        </p:spPr>
      </p:pic>
    </p:spTree>
    <p:extLst>
      <p:ext uri="{BB962C8B-B14F-4D97-AF65-F5344CB8AC3E}">
        <p14:creationId xmlns:p14="http://schemas.microsoft.com/office/powerpoint/2010/main" val="169693084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B3C5C8-F45B-AA41-9F60-D7AA573BB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700" y="1269562"/>
            <a:ext cx="8621226" cy="4051300"/>
          </a:xfrm>
        </p:spPr>
      </p:pic>
    </p:spTree>
    <p:extLst>
      <p:ext uri="{BB962C8B-B14F-4D97-AF65-F5344CB8AC3E}">
        <p14:creationId xmlns:p14="http://schemas.microsoft.com/office/powerpoint/2010/main" val="307753256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03FF52-1FFA-4E40-88FC-85F4B266F9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46" y="1090886"/>
            <a:ext cx="8555217" cy="4051300"/>
          </a:xfrm>
        </p:spPr>
      </p:pic>
    </p:spTree>
    <p:extLst>
      <p:ext uri="{BB962C8B-B14F-4D97-AF65-F5344CB8AC3E}">
        <p14:creationId xmlns:p14="http://schemas.microsoft.com/office/powerpoint/2010/main" val="74520513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CFE43F-B303-D848-B87A-81BB526B39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288" y="880679"/>
            <a:ext cx="8631030" cy="4051300"/>
          </a:xfrm>
        </p:spPr>
      </p:pic>
    </p:spTree>
    <p:extLst>
      <p:ext uri="{BB962C8B-B14F-4D97-AF65-F5344CB8AC3E}">
        <p14:creationId xmlns:p14="http://schemas.microsoft.com/office/powerpoint/2010/main" val="418462614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5A32E4-EB7E-9148-9A8E-E0E3C3014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048" y="859658"/>
            <a:ext cx="8757509" cy="4051300"/>
          </a:xfrm>
        </p:spPr>
      </p:pic>
    </p:spTree>
    <p:extLst>
      <p:ext uri="{BB962C8B-B14F-4D97-AF65-F5344CB8AC3E}">
        <p14:creationId xmlns:p14="http://schemas.microsoft.com/office/powerpoint/2010/main" val="223816249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0F4D86-D4C5-FD48-9534-A3D0546D55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067" y="985782"/>
            <a:ext cx="8858052" cy="4051300"/>
          </a:xfrm>
        </p:spPr>
      </p:pic>
    </p:spTree>
    <p:extLst>
      <p:ext uri="{BB962C8B-B14F-4D97-AF65-F5344CB8AC3E}">
        <p14:creationId xmlns:p14="http://schemas.microsoft.com/office/powerpoint/2010/main" val="18565479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035548-F963-E842-BB4D-7F7227820D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688" y="1101396"/>
            <a:ext cx="8666517" cy="4051300"/>
          </a:xfrm>
        </p:spPr>
      </p:pic>
    </p:spTree>
    <p:extLst>
      <p:ext uri="{BB962C8B-B14F-4D97-AF65-F5344CB8AC3E}">
        <p14:creationId xmlns:p14="http://schemas.microsoft.com/office/powerpoint/2010/main" val="78491498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F0201-7BDA-864A-BCB3-14355B60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7" y="512064"/>
            <a:ext cx="10058400" cy="2398190"/>
          </a:xfrm>
        </p:spPr>
        <p:txBody>
          <a:bodyPr>
            <a:normAutofit/>
          </a:bodyPr>
          <a:lstStyle/>
          <a:p>
            <a:r>
              <a:rPr lang="en-US" b="1" dirty="0"/>
              <a:t>Fun Memory 1:</a:t>
            </a:r>
            <a:br>
              <a:rPr lang="en-US" b="1" dirty="0"/>
            </a:br>
            <a:r>
              <a:rPr lang="en-US" b="1" dirty="0"/>
              <a:t>IN JavaScript</a:t>
            </a:r>
            <a:br>
              <a:rPr lang="en-US" b="1" dirty="0"/>
            </a:br>
            <a:r>
              <a:rPr lang="en-US" b="1" dirty="0">
                <a:solidFill>
                  <a:schemeClr val="accent1"/>
                </a:solidFill>
              </a:rPr>
              <a:t>1</a:t>
            </a:r>
            <a:r>
              <a:rPr lang="en-US" dirty="0"/>
              <a:t> is stored in 64 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93EDF-1608-D94D-BFBD-D9FB5318E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7" y="2910253"/>
            <a:ext cx="10667883" cy="383977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00000000 0000 0000 0000 0000 0000 0000 0000 0000 0000 0000 0000 0000 0000 0001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C00000"/>
                </a:solidFill>
              </a:rPr>
              <a:t>while in fact, double precision floats (IEEE-754):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  <a:r>
              <a:rPr lang="en-US" dirty="0"/>
              <a:t>        </a:t>
            </a:r>
            <a:r>
              <a:rPr lang="en-US" dirty="0">
                <a:solidFill>
                  <a:srgbClr val="FF0000"/>
                </a:solidFill>
              </a:rPr>
              <a:t>01111111111</a:t>
            </a:r>
            <a:r>
              <a:rPr lang="en-US" dirty="0"/>
              <a:t>        </a:t>
            </a:r>
            <a:r>
              <a:rPr lang="en-US" dirty="0">
                <a:solidFill>
                  <a:srgbClr val="00B0F0"/>
                </a:solidFill>
              </a:rPr>
              <a:t>0000000000000000000000000000000000000000000000000000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sign</a:t>
            </a:r>
            <a:r>
              <a:rPr lang="en-US" sz="1600" dirty="0">
                <a:solidFill>
                  <a:srgbClr val="00B0F0"/>
                </a:solidFill>
              </a:rPr>
              <a:t>     </a:t>
            </a:r>
            <a:r>
              <a:rPr lang="en-US" sz="1600" dirty="0">
                <a:solidFill>
                  <a:srgbClr val="FF0000"/>
                </a:solidFill>
              </a:rPr>
              <a:t>exponent (11 bits)</a:t>
            </a:r>
            <a:r>
              <a:rPr lang="en-US" sz="1600" dirty="0">
                <a:solidFill>
                  <a:srgbClr val="0070C0"/>
                </a:solidFill>
              </a:rPr>
              <a:t>  </a:t>
            </a:r>
            <a:r>
              <a:rPr lang="en-US" sz="1600" dirty="0">
                <a:solidFill>
                  <a:srgbClr val="00B0F0"/>
                </a:solidFill>
              </a:rPr>
              <a:t>      mantissa (52 bits)</a:t>
            </a:r>
          </a:p>
          <a:p>
            <a:pPr marL="0" indent="0">
              <a:buNone/>
            </a:pPr>
            <a:r>
              <a:rPr lang="en-US" dirty="0"/>
              <a:t>K = 2 </a:t>
            </a:r>
            <a:r>
              <a:rPr lang="en-US" sz="2800" baseline="30000" dirty="0"/>
              <a:t>n-1</a:t>
            </a:r>
            <a:r>
              <a:rPr lang="en-US" dirty="0"/>
              <a:t>  –  1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37B68F-214B-A549-A2AC-71DDAB36B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16" y="5635868"/>
            <a:ext cx="7561385" cy="111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3615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57D5377-4F23-B04B-B0BC-82B833509A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082" y="1143438"/>
            <a:ext cx="8244750" cy="4051300"/>
          </a:xfrm>
        </p:spPr>
      </p:pic>
    </p:spTree>
    <p:extLst>
      <p:ext uri="{BB962C8B-B14F-4D97-AF65-F5344CB8AC3E}">
        <p14:creationId xmlns:p14="http://schemas.microsoft.com/office/powerpoint/2010/main" val="2210391798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469E4B-0E89-6342-8EE8-882CA3026C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4" y="630623"/>
            <a:ext cx="11740055" cy="5478517"/>
          </a:xfrm>
        </p:spPr>
      </p:pic>
    </p:spTree>
    <p:extLst>
      <p:ext uri="{BB962C8B-B14F-4D97-AF65-F5344CB8AC3E}">
        <p14:creationId xmlns:p14="http://schemas.microsoft.com/office/powerpoint/2010/main" val="334848043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B31FA-6CDE-B34E-863D-C24B7466B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683265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apply 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6982F-1E21-674E-ADC4-23DA3CB6B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505772"/>
            <a:ext cx="10058400" cy="4050792"/>
          </a:xfrm>
        </p:spPr>
        <p:txBody>
          <a:bodyPr/>
          <a:lstStyle/>
          <a:p>
            <a:r>
              <a:rPr lang="en-US" dirty="0"/>
              <a:t>Find the recursion in the problem, if the naive recursive algorithm does not compute the same subproblem multiple time, dynamic programming </a:t>
            </a:r>
            <a:r>
              <a:rPr lang="en-US" b="1" dirty="0"/>
              <a:t>won't help</a:t>
            </a:r>
          </a:p>
          <a:p>
            <a:r>
              <a:rPr lang="en-US" b="1" dirty="0"/>
              <a:t>Top-down</a:t>
            </a:r>
            <a:r>
              <a:rPr lang="en-US" dirty="0"/>
              <a:t>: store the answer for each subproblem in a table to avoid having to recompute them (memoization)</a:t>
            </a:r>
          </a:p>
          <a:p>
            <a:r>
              <a:rPr lang="en-US" b="1" dirty="0"/>
              <a:t>Bottom-up</a:t>
            </a:r>
            <a:r>
              <a:rPr lang="en-US" dirty="0"/>
              <a:t>: Find the right order to evaluate the results so that partial results are available when needed.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82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4CF39-7C1B-6044-BDB9-87F6C5C8E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75058"/>
            <a:ext cx="10058400" cy="513521"/>
          </a:xfrm>
        </p:spPr>
        <p:txBody>
          <a:bodyPr>
            <a:normAutofit fontScale="90000"/>
          </a:bodyPr>
          <a:lstStyle/>
          <a:p>
            <a:r>
              <a:rPr lang="en-US" dirty="0"/>
              <a:t>Memoization dynamic programming (</a:t>
            </a:r>
            <a:r>
              <a:rPr lang="en-US" dirty="0" err="1"/>
              <a:t>dp</a:t>
            </a:r>
            <a:r>
              <a:rPr lang="en-US" dirty="0"/>
              <a:t>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43D31-8090-934A-A9C2-085F1BCEC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7" y="790574"/>
            <a:ext cx="10249793" cy="6158733"/>
          </a:xfrm>
        </p:spPr>
        <p:txBody>
          <a:bodyPr/>
          <a:lstStyle/>
          <a:p>
            <a:r>
              <a:rPr lang="en-US" dirty="0"/>
              <a:t>Dynamic programming (DP) is when you use past knowledge to make solving a future problem easier. DP is a way of finding efficient algorithms for problems which can be broken down into simpler, overlapping subproblems.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8FEAC2-99AE-2543-8B22-8B959C377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768" y="1639614"/>
            <a:ext cx="8345622" cy="521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42159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35FC99-48D2-FE4C-B84C-3AD5B44FC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10" y="115614"/>
            <a:ext cx="9984828" cy="6600496"/>
          </a:xfrm>
        </p:spPr>
      </p:pic>
    </p:spTree>
    <p:extLst>
      <p:ext uri="{BB962C8B-B14F-4D97-AF65-F5344CB8AC3E}">
        <p14:creationId xmlns:p14="http://schemas.microsoft.com/office/powerpoint/2010/main" val="990482535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A4CF91-B067-4841-A3D7-925D9C0B1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876" y="383908"/>
            <a:ext cx="8716470" cy="5890768"/>
          </a:xfrm>
        </p:spPr>
      </p:pic>
    </p:spTree>
    <p:extLst>
      <p:ext uri="{BB962C8B-B14F-4D97-AF65-F5344CB8AC3E}">
        <p14:creationId xmlns:p14="http://schemas.microsoft.com/office/powerpoint/2010/main" val="9624970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8B9D352-F4F7-E14F-8315-585EFACA58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71" y="511686"/>
            <a:ext cx="11113573" cy="5692344"/>
          </a:xfrm>
        </p:spPr>
      </p:pic>
    </p:spTree>
    <p:extLst>
      <p:ext uri="{BB962C8B-B14F-4D97-AF65-F5344CB8AC3E}">
        <p14:creationId xmlns:p14="http://schemas.microsoft.com/office/powerpoint/2010/main" val="178423173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0B1F5-9F41-9B46-9FFC-F581A971A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614963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Coin change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6AE6B2-647A-B44D-81E2-8195045D45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75" y="1609053"/>
            <a:ext cx="10058400" cy="4170119"/>
          </a:xfrm>
        </p:spPr>
      </p:pic>
    </p:spTree>
    <p:extLst>
      <p:ext uri="{BB962C8B-B14F-4D97-AF65-F5344CB8AC3E}">
        <p14:creationId xmlns:p14="http://schemas.microsoft.com/office/powerpoint/2010/main" val="3752155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66E13-8E37-DB43-9127-79E5DC9E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886968"/>
          </a:xfrm>
        </p:spPr>
        <p:txBody>
          <a:bodyPr/>
          <a:lstStyle/>
          <a:p>
            <a:r>
              <a:rPr lang="en-US" dirty="0"/>
              <a:t>Example: coin change (Min coins)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1DE2E63-65A1-644E-8123-EC7B5204A5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3275674"/>
              </p:ext>
            </p:extLst>
          </p:nvPr>
        </p:nvGraphicFramePr>
        <p:xfrm>
          <a:off x="2186505" y="1836036"/>
          <a:ext cx="6644976" cy="84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748">
                  <a:extLst>
                    <a:ext uri="{9D8B030D-6E8A-4147-A177-3AD203B41FA5}">
                      <a16:colId xmlns:a16="http://schemas.microsoft.com/office/drawing/2014/main" val="1268114550"/>
                    </a:ext>
                  </a:extLst>
                </a:gridCol>
                <a:gridCol w="553748">
                  <a:extLst>
                    <a:ext uri="{9D8B030D-6E8A-4147-A177-3AD203B41FA5}">
                      <a16:colId xmlns:a16="http://schemas.microsoft.com/office/drawing/2014/main" val="1852360700"/>
                    </a:ext>
                  </a:extLst>
                </a:gridCol>
                <a:gridCol w="553748">
                  <a:extLst>
                    <a:ext uri="{9D8B030D-6E8A-4147-A177-3AD203B41FA5}">
                      <a16:colId xmlns:a16="http://schemas.microsoft.com/office/drawing/2014/main" val="1833466567"/>
                    </a:ext>
                  </a:extLst>
                </a:gridCol>
                <a:gridCol w="553748">
                  <a:extLst>
                    <a:ext uri="{9D8B030D-6E8A-4147-A177-3AD203B41FA5}">
                      <a16:colId xmlns:a16="http://schemas.microsoft.com/office/drawing/2014/main" val="1828664339"/>
                    </a:ext>
                  </a:extLst>
                </a:gridCol>
                <a:gridCol w="553748">
                  <a:extLst>
                    <a:ext uri="{9D8B030D-6E8A-4147-A177-3AD203B41FA5}">
                      <a16:colId xmlns:a16="http://schemas.microsoft.com/office/drawing/2014/main" val="1622216576"/>
                    </a:ext>
                  </a:extLst>
                </a:gridCol>
                <a:gridCol w="553748">
                  <a:extLst>
                    <a:ext uri="{9D8B030D-6E8A-4147-A177-3AD203B41FA5}">
                      <a16:colId xmlns:a16="http://schemas.microsoft.com/office/drawing/2014/main" val="1028304405"/>
                    </a:ext>
                  </a:extLst>
                </a:gridCol>
                <a:gridCol w="553748">
                  <a:extLst>
                    <a:ext uri="{9D8B030D-6E8A-4147-A177-3AD203B41FA5}">
                      <a16:colId xmlns:a16="http://schemas.microsoft.com/office/drawing/2014/main" val="1448391289"/>
                    </a:ext>
                  </a:extLst>
                </a:gridCol>
                <a:gridCol w="553748">
                  <a:extLst>
                    <a:ext uri="{9D8B030D-6E8A-4147-A177-3AD203B41FA5}">
                      <a16:colId xmlns:a16="http://schemas.microsoft.com/office/drawing/2014/main" val="3428630783"/>
                    </a:ext>
                  </a:extLst>
                </a:gridCol>
                <a:gridCol w="553748">
                  <a:extLst>
                    <a:ext uri="{9D8B030D-6E8A-4147-A177-3AD203B41FA5}">
                      <a16:colId xmlns:a16="http://schemas.microsoft.com/office/drawing/2014/main" val="2848623198"/>
                    </a:ext>
                  </a:extLst>
                </a:gridCol>
                <a:gridCol w="553748">
                  <a:extLst>
                    <a:ext uri="{9D8B030D-6E8A-4147-A177-3AD203B41FA5}">
                      <a16:colId xmlns:a16="http://schemas.microsoft.com/office/drawing/2014/main" val="776633678"/>
                    </a:ext>
                  </a:extLst>
                </a:gridCol>
                <a:gridCol w="553748">
                  <a:extLst>
                    <a:ext uri="{9D8B030D-6E8A-4147-A177-3AD203B41FA5}">
                      <a16:colId xmlns:a16="http://schemas.microsoft.com/office/drawing/2014/main" val="3239002584"/>
                    </a:ext>
                  </a:extLst>
                </a:gridCol>
                <a:gridCol w="553748">
                  <a:extLst>
                    <a:ext uri="{9D8B030D-6E8A-4147-A177-3AD203B41FA5}">
                      <a16:colId xmlns:a16="http://schemas.microsoft.com/office/drawing/2014/main" val="3423865438"/>
                    </a:ext>
                  </a:extLst>
                </a:gridCol>
              </a:tblGrid>
              <a:tr h="451412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372060"/>
                  </a:ext>
                </a:extLst>
              </a:tr>
              <a:tr h="38954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61492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2B8C16F-B8B5-4D4F-B461-52CAD0C18783}"/>
              </a:ext>
            </a:extLst>
          </p:cNvPr>
          <p:cNvSpPr txBox="1"/>
          <p:nvPr/>
        </p:nvSpPr>
        <p:spPr>
          <a:xfrm>
            <a:off x="1069848" y="987330"/>
            <a:ext cx="1878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Coins: { 1,  2,  5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A75A5D-FF6E-2F40-B5FB-88575DCC28AE}"/>
              </a:ext>
            </a:extLst>
          </p:cNvPr>
          <p:cNvSpPr txBox="1"/>
          <p:nvPr/>
        </p:nvSpPr>
        <p:spPr>
          <a:xfrm>
            <a:off x="3154680" y="992014"/>
            <a:ext cx="1531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Amounts:  11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A71D26-2B20-A944-94AF-6F2C33E68C04}"/>
              </a:ext>
            </a:extLst>
          </p:cNvPr>
          <p:cNvSpPr txBox="1"/>
          <p:nvPr/>
        </p:nvSpPr>
        <p:spPr>
          <a:xfrm>
            <a:off x="911507" y="1786822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amount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77063E-2BBE-4D49-8F91-503F6ADE35BD}"/>
              </a:ext>
            </a:extLst>
          </p:cNvPr>
          <p:cNvSpPr txBox="1"/>
          <p:nvPr/>
        </p:nvSpPr>
        <p:spPr>
          <a:xfrm>
            <a:off x="918255" y="2256516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coins</a:t>
            </a:r>
          </a:p>
        </p:txBody>
      </p:sp>
    </p:spTree>
    <p:extLst>
      <p:ext uri="{BB962C8B-B14F-4D97-AF65-F5344CB8AC3E}">
        <p14:creationId xmlns:p14="http://schemas.microsoft.com/office/powerpoint/2010/main" val="1620201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274E1-18E0-674C-9E6B-3142CFBB3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Unique Way to Change Coins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74971-E25E-C342-B83D-297E14597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383564"/>
          </a:xfrm>
        </p:spPr>
        <p:txBody>
          <a:bodyPr>
            <a:normAutofit/>
          </a:bodyPr>
          <a:lstStyle/>
          <a:p>
            <a:r>
              <a:rPr lang="en-US" sz="2400" dirty="0"/>
              <a:t>amount = 5,     coins = [ 1, 2, 5]</a:t>
            </a:r>
          </a:p>
          <a:p>
            <a:r>
              <a:rPr lang="en-US" sz="2400" dirty="0"/>
              <a:t>A[ </a:t>
            </a:r>
            <a:r>
              <a:rPr lang="en-US" sz="2400" dirty="0" err="1"/>
              <a:t>i</a:t>
            </a:r>
            <a:r>
              <a:rPr lang="en-US" sz="2400" dirty="0"/>
              <a:t>, j ] = A[ i-1, j ] =A[ </a:t>
            </a:r>
            <a:r>
              <a:rPr lang="en-US" sz="2400" dirty="0" err="1"/>
              <a:t>i</a:t>
            </a:r>
            <a:r>
              <a:rPr lang="en-US" sz="2400" dirty="0"/>
              <a:t> ] [ j - coins [ </a:t>
            </a:r>
            <a:r>
              <a:rPr lang="en-US" sz="2400" dirty="0" err="1"/>
              <a:t>i</a:t>
            </a:r>
            <a:r>
              <a:rPr lang="en-US" sz="2400" dirty="0"/>
              <a:t> ] 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6662AA-3071-C74B-A3C4-E96A5BF7D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3165194"/>
            <a:ext cx="94869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963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BA40D-7DBC-594A-B39D-15DCBBEB2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Memory 1 (cont.…)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E0EA3-94AB-B547-AABD-DF99FA382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08170"/>
            <a:ext cx="10058400" cy="405079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4"/>
                </a:solidFill>
              </a:rPr>
              <a:t>in Java/C++:</a:t>
            </a:r>
            <a:br>
              <a:rPr lang="en-US" dirty="0">
                <a:solidFill>
                  <a:schemeClr val="accent4"/>
                </a:solidFill>
              </a:rPr>
            </a:br>
            <a:br>
              <a:rPr lang="en-US" dirty="0"/>
            </a:br>
            <a:r>
              <a:rPr lang="en-US" sz="2400" i="1" dirty="0"/>
              <a:t>for ( </a:t>
            </a:r>
            <a:r>
              <a:rPr lang="en-US" sz="2400" i="1" dirty="0" err="1"/>
              <a:t>int</a:t>
            </a:r>
            <a:r>
              <a:rPr lang="en-US" sz="2400" i="1" dirty="0"/>
              <a:t> index = 1;  1/index  &gt;  0;  index++ ) { </a:t>
            </a:r>
            <a:br>
              <a:rPr lang="en-US" sz="2400" i="1" dirty="0"/>
            </a:br>
            <a:r>
              <a:rPr lang="en-US" sz="2400" i="1" dirty="0"/>
              <a:t>	</a:t>
            </a:r>
            <a:r>
              <a:rPr lang="en-US" sz="2400" i="1" dirty="0" err="1"/>
              <a:t>System.out.println</a:t>
            </a:r>
            <a:r>
              <a:rPr lang="en-US" sz="2400" i="1" dirty="0"/>
              <a:t>("Count is: " + index); </a:t>
            </a:r>
            <a:br>
              <a:rPr lang="en-US" sz="2400" i="1" dirty="0"/>
            </a:br>
            <a:r>
              <a:rPr lang="en-US" sz="2400" i="1" dirty="0"/>
              <a:t>}</a:t>
            </a:r>
            <a:br>
              <a:rPr lang="en-US" sz="2400" i="1" dirty="0"/>
            </a:br>
            <a:endParaRPr lang="en-US" sz="2400" dirty="0"/>
          </a:p>
          <a:p>
            <a:r>
              <a:rPr lang="en-US" sz="2400" dirty="0">
                <a:solidFill>
                  <a:schemeClr val="accent4"/>
                </a:solidFill>
              </a:rPr>
              <a:t>in JavaScript/node, the same program with interesting behavior</a:t>
            </a:r>
            <a:br>
              <a:rPr lang="en-US" sz="2400" dirty="0">
                <a:solidFill>
                  <a:schemeClr val="accent4"/>
                </a:solidFill>
              </a:rPr>
            </a:br>
            <a:endParaRPr lang="en-US" sz="2400" dirty="0"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en-US" sz="2400" i="1" dirty="0">
                <a:solidFill>
                  <a:srgbClr val="002060"/>
                </a:solidFill>
              </a:rPr>
              <a:t>for (let index = 1;  1/index &gt; 0;  index++) { </a:t>
            </a:r>
            <a:br>
              <a:rPr lang="en-US" sz="2400" i="1" dirty="0">
                <a:solidFill>
                  <a:srgbClr val="002060"/>
                </a:solidFill>
              </a:rPr>
            </a:br>
            <a:r>
              <a:rPr lang="en-US" sz="2400" i="1" dirty="0">
                <a:solidFill>
                  <a:srgbClr val="002060"/>
                </a:solidFill>
              </a:rPr>
              <a:t>	</a:t>
            </a:r>
            <a:r>
              <a:rPr lang="en-US" sz="2400" i="1" dirty="0" err="1">
                <a:solidFill>
                  <a:srgbClr val="002060"/>
                </a:solidFill>
              </a:rPr>
              <a:t>console.log</a:t>
            </a:r>
            <a:r>
              <a:rPr lang="en-US" sz="2400" i="1" dirty="0">
                <a:solidFill>
                  <a:srgbClr val="002060"/>
                </a:solidFill>
              </a:rPr>
              <a:t>(‘Count is: ‘,  index)</a:t>
            </a:r>
            <a:br>
              <a:rPr lang="en-US" sz="2400" i="1" dirty="0">
                <a:solidFill>
                  <a:srgbClr val="002060"/>
                </a:solidFill>
              </a:rPr>
            </a:br>
            <a:r>
              <a:rPr lang="en-US" sz="2400" i="1" dirty="0">
                <a:solidFill>
                  <a:srgbClr val="002060"/>
                </a:solidFill>
              </a:rPr>
              <a:t>}</a:t>
            </a:r>
            <a:br>
              <a:rPr lang="en-US" sz="2400" dirty="0">
                <a:solidFill>
                  <a:srgbClr val="002060"/>
                </a:solidFill>
              </a:rPr>
            </a:br>
            <a:br>
              <a:rPr lang="en-US" dirty="0">
                <a:solidFill>
                  <a:srgbClr val="002060"/>
                </a:solidFill>
              </a:rPr>
            </a:b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1/</a:t>
            </a:r>
            <a:r>
              <a:rPr lang="en-US" b="1" dirty="0" err="1">
                <a:solidFill>
                  <a:schemeClr val="bg1">
                    <a:lumMod val="65000"/>
                  </a:schemeClr>
                </a:solidFill>
              </a:rPr>
              <a:t>i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 is not evaluated as integer, but as a floating point</a:t>
            </a:r>
          </a:p>
        </p:txBody>
      </p:sp>
    </p:spTree>
    <p:extLst>
      <p:ext uri="{BB962C8B-B14F-4D97-AF65-F5344CB8AC3E}">
        <p14:creationId xmlns:p14="http://schemas.microsoft.com/office/powerpoint/2010/main" val="2907755071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98208-D5F8-9249-9B74-7A9F06B4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31494"/>
            <a:ext cx="7927065" cy="925974"/>
          </a:xfrm>
        </p:spPr>
        <p:txBody>
          <a:bodyPr>
            <a:normAutofit fontScale="90000"/>
          </a:bodyPr>
          <a:lstStyle/>
          <a:p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Largest Sum Contiguous Subarray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F78147-852E-F44B-B550-6583DE68BF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1307899"/>
            <a:ext cx="7927065" cy="4899025"/>
          </a:xfrm>
        </p:spPr>
      </p:pic>
    </p:spTree>
    <p:extLst>
      <p:ext uri="{BB962C8B-B14F-4D97-AF65-F5344CB8AC3E}">
        <p14:creationId xmlns:p14="http://schemas.microsoft.com/office/powerpoint/2010/main" val="33003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84893-03FF-9442-B5E5-333B1A760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713232"/>
          </a:xfrm>
        </p:spPr>
        <p:txBody>
          <a:bodyPr>
            <a:normAutofit fontScale="90000"/>
          </a:bodyPr>
          <a:lstStyle/>
          <a:p>
            <a:r>
              <a:rPr lang="en-US" dirty="0"/>
              <a:t>Appendix:  Bits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41DB3-7B84-4549-ADCD-60031830C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197864"/>
            <a:ext cx="10058400" cy="537667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The bits pattern of a stored number</a:t>
            </a:r>
            <a:br>
              <a:rPr lang="en-US" dirty="0"/>
            </a:br>
            <a:endParaRPr lang="en-US" b="1" dirty="0"/>
          </a:p>
          <a:p>
            <a:pPr marL="0" indent="0">
              <a:buNone/>
            </a:pP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const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to64bitFloat = (number) =&gt; {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 let 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= 0, result = '';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 let 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daraView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= new 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DataView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(new 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ArrayBuffer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(8));</a:t>
            </a:r>
          </a:p>
          <a:p>
            <a:pPr marL="0" indent="0">
              <a:buNone/>
            </a:pPr>
            <a:b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 daraView.setFloat64(0, number, false);</a:t>
            </a:r>
          </a:p>
          <a:p>
            <a:pPr marL="0" indent="0">
              <a:buNone/>
            </a:pPr>
            <a:b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 while (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&lt; 8) {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     let bits = daraView.getUint8(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).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toString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(2);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     if (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bits.length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&lt; 8) {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       bits = new Array(8 - 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bits.length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).fill('0').join('') + bits;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     }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     result = 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result.concat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(bits);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     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++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 }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 return result;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68066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58F5B-79BF-A849-97BE-87320A904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14518"/>
            <a:ext cx="10058400" cy="995825"/>
          </a:xfrm>
        </p:spPr>
        <p:txBody>
          <a:bodyPr/>
          <a:lstStyle/>
          <a:p>
            <a:r>
              <a:rPr lang="en-US" dirty="0"/>
              <a:t>Fun memory II (middle school)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D3ECF-B298-FA4C-ADB5-1AB59247D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7" y="2121408"/>
            <a:ext cx="10784695" cy="4126992"/>
          </a:xfrm>
        </p:spPr>
        <p:txBody>
          <a:bodyPr>
            <a:normAutofit/>
          </a:bodyPr>
          <a:lstStyle/>
          <a:p>
            <a:r>
              <a:rPr lang="en-US" sz="2800" dirty="0"/>
              <a:t>The </a:t>
            </a:r>
            <a:r>
              <a:rPr lang="en-US" sz="3500" b="1" dirty="0"/>
              <a:t>Sin</a:t>
            </a:r>
            <a:r>
              <a:rPr lang="en-US" sz="2800" dirty="0"/>
              <a:t> of Dividing by Zero – that such a taboo exists! </a:t>
            </a:r>
            <a:br>
              <a:rPr lang="en-US" dirty="0"/>
            </a:br>
            <a:br>
              <a:rPr lang="en-US" b="1" dirty="0">
                <a:solidFill>
                  <a:srgbClr val="00B050"/>
                </a:solidFill>
              </a:rPr>
            </a:br>
            <a:r>
              <a:rPr lang="en-US" b="1" dirty="0">
                <a:solidFill>
                  <a:srgbClr val="00B050"/>
                </a:solidFill>
              </a:rPr>
              <a:t>Ok let’s explain ….</a:t>
            </a:r>
          </a:p>
          <a:p>
            <a:pPr marL="0" indent="0">
              <a:buNone/>
            </a:pPr>
            <a:r>
              <a:rPr lang="en-US" dirty="0"/>
              <a:t>6</a:t>
            </a:r>
          </a:p>
          <a:p>
            <a:r>
              <a:rPr lang="en-US" dirty="0"/>
              <a:t>0.1 =&gt; 0.001 =&gt; 0.000 001 =&gt; 0.000 000 000 001 =&gt; 0.000 000 000 000 000 000 000 001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2800" dirty="0"/>
              <a:t>The faint of heart say the answer is undefined, but the truth is it’s infinite!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1C9557-9286-5E4E-A7A0-E738241AFC0D}"/>
              </a:ext>
            </a:extLst>
          </p:cNvPr>
          <p:cNvSpPr txBox="1"/>
          <p:nvPr/>
        </p:nvSpPr>
        <p:spPr>
          <a:xfrm>
            <a:off x="1069848" y="1246543"/>
            <a:ext cx="4263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Can you explain it to a sixth grader?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51522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C235F-B133-EB4B-9ED9-EE599AC6B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23792-C359-0C47-B3B4-50B3C7E9B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3364992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Algorithm types:</a:t>
            </a:r>
          </a:p>
          <a:p>
            <a:pPr lvl="1"/>
            <a:r>
              <a:rPr lang="en-US" altLang="en-US" dirty="0">
                <a:solidFill>
                  <a:schemeClr val="tx2"/>
                </a:solidFill>
              </a:rPr>
              <a:t>Simple recursive algorithms</a:t>
            </a:r>
          </a:p>
          <a:p>
            <a:pPr lvl="1"/>
            <a:r>
              <a:rPr lang="en-US" altLang="en-US" dirty="0">
                <a:solidFill>
                  <a:schemeClr val="tx2"/>
                </a:solidFill>
              </a:rPr>
              <a:t>Backtracking algorithms</a:t>
            </a:r>
          </a:p>
          <a:p>
            <a:pPr lvl="1"/>
            <a:r>
              <a:rPr lang="en-US" altLang="en-US" dirty="0">
                <a:solidFill>
                  <a:schemeClr val="tx2"/>
                </a:solidFill>
              </a:rPr>
              <a:t>Divide and conquer algorithms</a:t>
            </a:r>
          </a:p>
          <a:p>
            <a:pPr lvl="1"/>
            <a:r>
              <a:rPr lang="en-US" altLang="en-US" dirty="0">
                <a:solidFill>
                  <a:schemeClr val="tx2"/>
                </a:solidFill>
              </a:rPr>
              <a:t>Greedy algorithms</a:t>
            </a:r>
          </a:p>
          <a:p>
            <a:pPr lvl="1"/>
            <a:r>
              <a:rPr lang="en-US" altLang="en-US" dirty="0">
                <a:solidFill>
                  <a:schemeClr val="tx2"/>
                </a:solidFill>
              </a:rPr>
              <a:t>Branch and bound algorithms</a:t>
            </a:r>
          </a:p>
          <a:p>
            <a:pPr lvl="1"/>
            <a:r>
              <a:rPr lang="en-US" altLang="en-US" sz="2400" dirty="0"/>
              <a:t>Dynamic programming algorithms</a:t>
            </a:r>
            <a:endParaRPr lang="en-US" altLang="en-US" dirty="0"/>
          </a:p>
          <a:p>
            <a:pPr lvl="1"/>
            <a:r>
              <a:rPr lang="en-US" altLang="en-US" dirty="0">
                <a:solidFill>
                  <a:schemeClr val="tx2"/>
                </a:solidFill>
              </a:rPr>
              <a:t>Randomized algorithms (Monte Carlo, Las Vegas )</a:t>
            </a:r>
          </a:p>
          <a:p>
            <a:pPr lvl="1"/>
            <a:r>
              <a:rPr lang="en-US" altLang="en-US" dirty="0">
                <a:solidFill>
                  <a:schemeClr val="tx2"/>
                </a:solidFill>
              </a:rPr>
              <a:t>Brute force algorithms</a:t>
            </a:r>
          </a:p>
          <a:p>
            <a:pPr marL="274320" lvl="1" indent="0">
              <a:buNone/>
            </a:pPr>
            <a:endParaRPr lang="en-US" alt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33920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73CC4-C5A1-F24A-BF82-D3C48DB6F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170270"/>
            <a:ext cx="8705088" cy="404577"/>
          </a:xfrm>
        </p:spPr>
        <p:txBody>
          <a:bodyPr>
            <a:normAutofit fontScale="90000"/>
          </a:bodyPr>
          <a:lstStyle/>
          <a:p>
            <a:r>
              <a:rPr lang="en-US" sz="3300" dirty="0"/>
              <a:t>Brief History: ON THE BIRTH OF DYNAMIC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2BE31-4ACD-5D4C-A110-16EA9F08B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4528457"/>
            <a:ext cx="10058400" cy="1643743"/>
          </a:xfrm>
        </p:spPr>
        <p:txBody>
          <a:bodyPr/>
          <a:lstStyle/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8BD5B2-010C-3848-AA26-7499FB1BF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625" y="1045029"/>
            <a:ext cx="2425520" cy="27992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19DDD9-8FD2-004B-A3C9-FEC2E9716E5E}"/>
              </a:ext>
            </a:extLst>
          </p:cNvPr>
          <p:cNvSpPr txBox="1"/>
          <p:nvPr/>
        </p:nvSpPr>
        <p:spPr>
          <a:xfrm>
            <a:off x="6419089" y="699592"/>
            <a:ext cx="3913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        Secretary of Defense (1953 – ‘57)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EB1BB1-E02B-1F4C-B783-C2815CF728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59" y="1127605"/>
            <a:ext cx="2797826" cy="27978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70E02B-4F65-CB4F-8F34-E2BA3B6741E0}"/>
              </a:ext>
            </a:extLst>
          </p:cNvPr>
          <p:cNvSpPr txBox="1"/>
          <p:nvPr/>
        </p:nvSpPr>
        <p:spPr>
          <a:xfrm>
            <a:off x="0" y="4204965"/>
            <a:ext cx="120940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“The 1950s were not good years for mathematical research.</a:t>
            </a:r>
            <a:br>
              <a:rPr lang="en-US" sz="2000" dirty="0"/>
            </a:br>
            <a:r>
              <a:rPr lang="en-US" sz="2000" dirty="0"/>
              <a:t>We had a very interesting gentleman in Washington named Wilson. </a:t>
            </a:r>
            <a:br>
              <a:rPr lang="en-US" sz="2000" dirty="0"/>
            </a:br>
            <a:r>
              <a:rPr lang="en-US" sz="2000" dirty="0"/>
              <a:t>He was Secretary of Defense, and he actually had a pathological fear and hatred of the word, research.</a:t>
            </a:r>
            <a:br>
              <a:rPr lang="en-US" sz="2000" dirty="0"/>
            </a:br>
            <a:r>
              <a:rPr lang="en-US" sz="2000" dirty="0"/>
              <a:t>His face would suffuse, he would turn red, and he would get violent if people used the term, research, </a:t>
            </a:r>
            <a:br>
              <a:rPr lang="en-US" sz="2000" dirty="0"/>
            </a:br>
            <a:r>
              <a:rPr lang="en-US" sz="2000" dirty="0"/>
              <a:t>in his presence. You can imagine how he felt, then, about the term, mathematical.</a:t>
            </a:r>
            <a:br>
              <a:rPr lang="en-US" sz="2000" dirty="0"/>
            </a:br>
            <a:r>
              <a:rPr lang="en-US" sz="2000" dirty="0"/>
              <a:t>I thought dynamic programming was a good name. </a:t>
            </a:r>
            <a:br>
              <a:rPr lang="en-US" sz="2000" dirty="0"/>
            </a:br>
            <a:r>
              <a:rPr lang="en-US" sz="2000" dirty="0"/>
              <a:t>It was something not even a Congressman could object to.”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C8510-2614-DB43-B24B-02FBDC9C7158}"/>
              </a:ext>
            </a:extLst>
          </p:cNvPr>
          <p:cNvSpPr txBox="1"/>
          <p:nvPr/>
        </p:nvSpPr>
        <p:spPr>
          <a:xfrm rot="5400000">
            <a:off x="8372914" y="2226079"/>
            <a:ext cx="2529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Charles Erwin </a:t>
            </a:r>
            <a:r>
              <a:rPr lang="en-US" b="1" dirty="0"/>
              <a:t>Wilson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85F683-45C8-6A48-9534-DF829D923004}"/>
              </a:ext>
            </a:extLst>
          </p:cNvPr>
          <p:cNvSpPr txBox="1"/>
          <p:nvPr/>
        </p:nvSpPr>
        <p:spPr>
          <a:xfrm>
            <a:off x="196641" y="758273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Applied Mathematician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12F13B-E9D9-9A44-B23A-756674AB5405}"/>
              </a:ext>
            </a:extLst>
          </p:cNvPr>
          <p:cNvSpPr txBox="1"/>
          <p:nvPr/>
        </p:nvSpPr>
        <p:spPr>
          <a:xfrm rot="5400000">
            <a:off x="1767648" y="2272459"/>
            <a:ext cx="3043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Richard Bellman (1920-’84)</a:t>
            </a:r>
          </a:p>
        </p:txBody>
      </p:sp>
    </p:spTree>
    <p:extLst>
      <p:ext uri="{BB962C8B-B14F-4D97-AF65-F5344CB8AC3E}">
        <p14:creationId xmlns:p14="http://schemas.microsoft.com/office/powerpoint/2010/main" val="124642627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275A8-776C-9748-9F6E-EE4244727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334" y="0"/>
            <a:ext cx="10058400" cy="979714"/>
          </a:xfrm>
        </p:spPr>
        <p:txBody>
          <a:bodyPr/>
          <a:lstStyle/>
          <a:p>
            <a:r>
              <a:rPr lang="en-US" dirty="0"/>
              <a:t>What is DP and Real life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EE729-4E6C-5A4B-A3E5-0CBB3941D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30829"/>
            <a:ext cx="10058400" cy="5029199"/>
          </a:xfrm>
        </p:spPr>
        <p:txBody>
          <a:bodyPr>
            <a:normAutofit/>
          </a:bodyPr>
          <a:lstStyle/>
          <a:p>
            <a:r>
              <a:rPr lang="en-US" dirty="0"/>
              <a:t>The diff utility</a:t>
            </a:r>
          </a:p>
          <a:p>
            <a:r>
              <a:rPr lang="en-US" dirty="0"/>
              <a:t>To find patterns in DNA </a:t>
            </a:r>
          </a:p>
          <a:p>
            <a:r>
              <a:rPr lang="en-US" dirty="0"/>
              <a:t>Routing algorithms in Maps Software and Networking (Dijkstra, Bellman-Ford)</a:t>
            </a:r>
          </a:p>
          <a:p>
            <a:r>
              <a:rPr lang="en-US" dirty="0"/>
              <a:t>Forecasting market demand (Volatility forecasting of market demand as aids for planning manufacturing activities)</a:t>
            </a:r>
          </a:p>
          <a:p>
            <a:r>
              <a:rPr lang="en-US" dirty="0"/>
              <a:t>Spelling correction (Lowenstein)</a:t>
            </a:r>
          </a:p>
          <a:p>
            <a:r>
              <a:rPr lang="en-US" dirty="0"/>
              <a:t>Energy-efficient scheduling of Power Stations</a:t>
            </a:r>
          </a:p>
          <a:p>
            <a:r>
              <a:rPr lang="en-US" dirty="0"/>
              <a:t>Speech recognition (Viterbi algorithm, Dynamic time warping)</a:t>
            </a:r>
          </a:p>
          <a:p>
            <a:r>
              <a:rPr lang="en-US" dirty="0"/>
              <a:t>Database query optimization (Selinger algorithm)</a:t>
            </a:r>
          </a:p>
          <a:p>
            <a:r>
              <a:rPr lang="en-US" dirty="0"/>
              <a:t>"Did you mean ... ?" feature in search engines</a:t>
            </a:r>
          </a:p>
          <a:p>
            <a:r>
              <a:rPr lang="en-US" dirty="0"/>
              <a:t>CYK algorithm (parsing algorithm for context-free grammars)</a:t>
            </a:r>
          </a:p>
          <a:p>
            <a:r>
              <a:rPr lang="en-US" dirty="0"/>
              <a:t>and more ...</a:t>
            </a:r>
          </a:p>
        </p:txBody>
      </p:sp>
    </p:spTree>
    <p:extLst>
      <p:ext uri="{BB962C8B-B14F-4D97-AF65-F5344CB8AC3E}">
        <p14:creationId xmlns:p14="http://schemas.microsoft.com/office/powerpoint/2010/main" val="3056035238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56839-D5C2-DF42-BA3A-2E7FA5763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674754"/>
            <a:ext cx="10058400" cy="384501"/>
          </a:xfrm>
        </p:spPr>
        <p:txBody>
          <a:bodyPr>
            <a:noAutofit/>
          </a:bodyPr>
          <a:lstStyle/>
          <a:p>
            <a:r>
              <a:rPr lang="en-US" sz="3200" dirty="0"/>
              <a:t>Dynamic programming vs greedy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82A49-73E1-AA45-9187-6DF105718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197954"/>
            <a:ext cx="10058400" cy="4822600"/>
          </a:xfrm>
        </p:spPr>
        <p:txBody>
          <a:bodyPr/>
          <a:lstStyle/>
          <a:p>
            <a:r>
              <a:rPr lang="en-US" dirty="0"/>
              <a:t>Both are used for optimization method, both have different strategies but the purpose is the same. </a:t>
            </a:r>
          </a:p>
          <a:p>
            <a:r>
              <a:rPr lang="en-US" dirty="0"/>
              <a:t>Optimization problem are those which require minimum or maximum result</a:t>
            </a:r>
          </a:p>
          <a:p>
            <a:r>
              <a:rPr lang="en-US" dirty="0"/>
              <a:t>In GREEDY method we try to follow PREDEFINED procedure to get the optimal result. And the procedure is KNOWN to get the optimal.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Example: </a:t>
            </a:r>
            <a:r>
              <a:rPr lang="en-US" b="1" dirty="0"/>
              <a:t>Kruskal's algorithm</a:t>
            </a:r>
            <a:r>
              <a:rPr lang="en-US" dirty="0"/>
              <a:t> is a minimum-spanning-tree </a:t>
            </a:r>
            <a:r>
              <a:rPr lang="en-US" b="1" dirty="0"/>
              <a:t>algorithm (</a:t>
            </a:r>
            <a:r>
              <a:rPr lang="en-US" dirty="0"/>
              <a:t>always select the minimum </a:t>
            </a:r>
            <a:r>
              <a:rPr lang="en-US" b="1" dirty="0"/>
              <a:t>edge </a:t>
            </a:r>
            <a:r>
              <a:rPr lang="en-US" dirty="0"/>
              <a:t>and that gives us the best result</a:t>
            </a:r>
            <a:r>
              <a:rPr lang="en-US" b="1" dirty="0"/>
              <a:t>) or Dijkstra’s </a:t>
            </a:r>
            <a:r>
              <a:rPr lang="en-US" dirty="0"/>
              <a:t>shortest path algorithm. All are done with predefined solution</a:t>
            </a:r>
          </a:p>
          <a:p>
            <a:r>
              <a:rPr lang="en-US" dirty="0"/>
              <a:t>In DYNAMIC programming we explore all solution and pick the best solution</a:t>
            </a:r>
          </a:p>
          <a:p>
            <a:r>
              <a:rPr lang="en-US" dirty="0"/>
              <a:t>In DYNAMIC problems are solved with PRINCIPLE of OPTIMALITY  (Bellman principle)</a:t>
            </a:r>
          </a:p>
          <a:p>
            <a:r>
              <a:rPr lang="en-US" dirty="0"/>
              <a:t>In GREEDY algorithms decisions are taken at onetime, in DYNAMIC programming in every stage we take optimal decision.</a:t>
            </a:r>
          </a:p>
        </p:txBody>
      </p:sp>
    </p:spTree>
    <p:extLst>
      <p:ext uri="{BB962C8B-B14F-4D97-AF65-F5344CB8AC3E}">
        <p14:creationId xmlns:p14="http://schemas.microsoft.com/office/powerpoint/2010/main" val="1046453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35CCF-E910-0F49-AFC9-849256720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58031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Principle of optimality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DC33C-70A6-3F49-B264-71798BD14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41163"/>
            <a:ext cx="10058400" cy="4050792"/>
          </a:xfrm>
        </p:spPr>
        <p:txBody>
          <a:bodyPr/>
          <a:lstStyle/>
          <a:p>
            <a:r>
              <a:rPr lang="en-US" b="1" dirty="0"/>
              <a:t>PRINCIPLE OF OPTIMALITY: </a:t>
            </a:r>
            <a:br>
              <a:rPr lang="en-US" dirty="0"/>
            </a:br>
            <a:r>
              <a:rPr lang="en-US" dirty="0"/>
              <a:t>This is the </a:t>
            </a:r>
            <a:r>
              <a:rPr lang="en-US" b="1" dirty="0"/>
              <a:t>most important  </a:t>
            </a:r>
            <a:r>
              <a:rPr lang="en-US" dirty="0"/>
              <a:t>property a problem need to have in order to be eligible for dynamic programming solution.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b="1" dirty="0"/>
              <a:t>Principle of Optimality </a:t>
            </a:r>
            <a:r>
              <a:rPr lang="en-US" sz="2800" dirty="0"/>
              <a:t>states that in an optimal sequence of choices, each subsequence </a:t>
            </a:r>
            <a:r>
              <a:rPr lang="en-US" sz="2800" b="1" dirty="0"/>
              <a:t>MUST</a:t>
            </a:r>
            <a:r>
              <a:rPr lang="en-US" sz="2800" dirty="0"/>
              <a:t> also be optimal.</a:t>
            </a:r>
          </a:p>
        </p:txBody>
      </p:sp>
    </p:spTree>
    <p:extLst>
      <p:ext uri="{BB962C8B-B14F-4D97-AF65-F5344CB8AC3E}">
        <p14:creationId xmlns:p14="http://schemas.microsoft.com/office/powerpoint/2010/main" val="10622057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1388</TotalTime>
  <Words>582</Words>
  <Application>Microsoft Macintosh PowerPoint</Application>
  <PresentationFormat>Widescreen</PresentationFormat>
  <Paragraphs>118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Calibri</vt:lpstr>
      <vt:lpstr>Rockwell</vt:lpstr>
      <vt:lpstr>Rockwell Condensed</vt:lpstr>
      <vt:lpstr>Rockwell Extra Bold</vt:lpstr>
      <vt:lpstr>Wingdings</vt:lpstr>
      <vt:lpstr>Wood Type</vt:lpstr>
      <vt:lpstr>Lunch and Learn Remember</vt:lpstr>
      <vt:lpstr>Fun Memory 1: IN JavaScript 1 is stored in 64 bits</vt:lpstr>
      <vt:lpstr>Fun Memory 1 (cont.…)</vt:lpstr>
      <vt:lpstr>Fun memory II (middle school)</vt:lpstr>
      <vt:lpstr>Algorithm Types</vt:lpstr>
      <vt:lpstr>Brief History: ON THE BIRTH OF DYNAMIC PROGRAMMING</vt:lpstr>
      <vt:lpstr>What is DP and Real life Application</vt:lpstr>
      <vt:lpstr>Dynamic programming vs greedy method</vt:lpstr>
      <vt:lpstr>Principle of optimality</vt:lpstr>
      <vt:lpstr>Principle of optimality</vt:lpstr>
      <vt:lpstr>PowerPoint Presentation</vt:lpstr>
      <vt:lpstr>Let f(x) be the minimum distance to reach “j” from a node “x”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apply DP</vt:lpstr>
      <vt:lpstr>Memoization dynamic programming (dp)?</vt:lpstr>
      <vt:lpstr>PowerPoint Presentation</vt:lpstr>
      <vt:lpstr>PowerPoint Presentation</vt:lpstr>
      <vt:lpstr>PowerPoint Presentation</vt:lpstr>
      <vt:lpstr>Example Coin change</vt:lpstr>
      <vt:lpstr>Example: coin change (Min coins)</vt:lpstr>
      <vt:lpstr>Total Unique Way to Change Coins</vt:lpstr>
      <vt:lpstr>  Largest Sum Contiguous Subarray </vt:lpstr>
      <vt:lpstr>Appendix:  Bits pattern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Lunch and Learn Remember</dc:title>
  <dc:creator>Asaduzzaman, Ahm</dc:creator>
  <cp:lastModifiedBy>Asaduzzaman, Ahm</cp:lastModifiedBy>
  <cp:revision>110</cp:revision>
  <dcterms:created xsi:type="dcterms:W3CDTF">2019-10-11T14:47:59Z</dcterms:created>
  <dcterms:modified xsi:type="dcterms:W3CDTF">2019-10-13T02:13:08Z</dcterms:modified>
</cp:coreProperties>
</file>